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9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BEC2798-CA66-4F09-ABE4-FC0AD2DED84B}" type="datetimeFigureOut">
              <a:rPr lang="en-US" smtClean="0"/>
              <a:t>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F6335-758F-4D16-835B-39EEB41F440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EC2798-CA66-4F09-ABE4-FC0AD2DED84B}" type="datetimeFigureOut">
              <a:rPr lang="en-US" smtClean="0"/>
              <a:t>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F6335-758F-4D16-835B-39EEB41F440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EC2798-CA66-4F09-ABE4-FC0AD2DED84B}" type="datetimeFigureOut">
              <a:rPr lang="en-US" smtClean="0"/>
              <a:t>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F6335-758F-4D16-835B-39EEB41F440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EC2798-CA66-4F09-ABE4-FC0AD2DED84B}" type="datetimeFigureOut">
              <a:rPr lang="en-US" smtClean="0"/>
              <a:t>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F6335-758F-4D16-835B-39EEB41F440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EC2798-CA66-4F09-ABE4-FC0AD2DED84B}" type="datetimeFigureOut">
              <a:rPr lang="en-US" smtClean="0"/>
              <a:t>12/9/2013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F6335-758F-4D16-835B-39EEB41F440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BEC2798-CA66-4F09-ABE4-FC0AD2DED84B}" type="datetimeFigureOut">
              <a:rPr lang="en-US" smtClean="0"/>
              <a:t>12/9/2013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F6335-758F-4D16-835B-39EEB41F440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BEC2798-CA66-4F09-ABE4-FC0AD2DED84B}" type="datetimeFigureOut">
              <a:rPr lang="en-US" smtClean="0"/>
              <a:t>12/9/2013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1F6335-758F-4D16-835B-39EEB41F440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EC2798-CA66-4F09-ABE4-FC0AD2DED84B}" type="datetimeFigureOut">
              <a:rPr lang="en-US" smtClean="0"/>
              <a:t>12/9/2013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1F6335-758F-4D16-835B-39EEB41F440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EC2798-CA66-4F09-ABE4-FC0AD2DED84B}" type="datetimeFigureOut">
              <a:rPr lang="en-US" smtClean="0"/>
              <a:t>12/9/2013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1F6335-758F-4D16-835B-39EEB41F440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EC2798-CA66-4F09-ABE4-FC0AD2DED84B}" type="datetimeFigureOut">
              <a:rPr lang="en-US" smtClean="0"/>
              <a:t>12/9/2013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F6335-758F-4D16-835B-39EEB41F440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EC2798-CA66-4F09-ABE4-FC0AD2DED84B}" type="datetimeFigureOut">
              <a:rPr lang="en-US" smtClean="0"/>
              <a:t>12/9/2013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F6335-758F-4D16-835B-39EEB41F440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EC2798-CA66-4F09-ABE4-FC0AD2DED84B}" type="datetimeFigureOut">
              <a:rPr lang="en-US" smtClean="0"/>
              <a:t>12/9/2013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1F6335-758F-4D16-835B-39EEB41F440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gmt0.com/time-zone/russia/images-russia/moscow-st-peters-square.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p:txBody>
          <a:bodyPr/>
          <a:lstStyle/>
          <a:p>
            <a:r>
              <a:rPr lang="en-US" dirty="0" smtClean="0">
                <a:solidFill>
                  <a:schemeClr val="accent6"/>
                </a:solidFill>
              </a:rPr>
              <a:t>Russia trip</a:t>
            </a:r>
            <a:endParaRPr lang="en-US" dirty="0">
              <a:solidFill>
                <a:schemeClr val="accent6"/>
              </a:solidFill>
            </a:endParaRPr>
          </a:p>
        </p:txBody>
      </p:sp>
      <p:sp>
        <p:nvSpPr>
          <p:cNvPr id="3" name="Subtitle 2"/>
          <p:cNvSpPr>
            <a:spLocks noGrp="1"/>
          </p:cNvSpPr>
          <p:nvPr>
            <p:ph type="subTitle" idx="1"/>
          </p:nvPr>
        </p:nvSpPr>
        <p:spPr/>
        <p:txBody>
          <a:bodyPr/>
          <a:lstStyle/>
          <a:p>
            <a:r>
              <a:rPr lang="en-US" dirty="0" smtClean="0"/>
              <a:t>Moscow Russia</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a:t>
            </a:r>
            <a:endParaRPr lang="en-US" dirty="0"/>
          </a:p>
        </p:txBody>
      </p:sp>
      <p:sp>
        <p:nvSpPr>
          <p:cNvPr id="3" name="Content Placeholder 2"/>
          <p:cNvSpPr>
            <a:spLocks noGrp="1"/>
          </p:cNvSpPr>
          <p:nvPr>
            <p:ph idx="1"/>
          </p:nvPr>
        </p:nvSpPr>
        <p:spPr/>
        <p:txBody>
          <a:bodyPr/>
          <a:lstStyle/>
          <a:p>
            <a:r>
              <a:rPr lang="en-US" dirty="0" smtClean="0"/>
              <a:t>It would cost 327$ to go to Moscow Russia. I would have 1673$ left over </a:t>
            </a:r>
            <a:endParaRPr lang="en-US" dirty="0"/>
          </a:p>
        </p:txBody>
      </p:sp>
      <p:pic>
        <p:nvPicPr>
          <p:cNvPr id="4098" name="Picture 2" descr="https://encrypted-tbn2.gstatic.com/images?q=tbn:ANd9GcTKDUS16Lhl5my9_zLUwBl_rKgrxj9FdrZCzS_kby-2J1oIhIkH"/>
          <p:cNvPicPr>
            <a:picLocks noChangeAspect="1" noChangeArrowheads="1"/>
          </p:cNvPicPr>
          <p:nvPr/>
        </p:nvPicPr>
        <p:blipFill>
          <a:blip r:embed="rId2"/>
          <a:srcRect/>
          <a:stretch>
            <a:fillRect/>
          </a:stretch>
        </p:blipFill>
        <p:spPr bwMode="auto">
          <a:xfrm>
            <a:off x="0" y="2590800"/>
            <a:ext cx="9144000" cy="42672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uscis.gov/sites/default/files/images/US-Passportcover.jpg"/>
          <p:cNvPicPr>
            <a:picLocks noChangeAspect="1" noChangeArrowheads="1"/>
          </p:cNvPicPr>
          <p:nvPr/>
        </p:nvPicPr>
        <p:blipFill>
          <a:blip r:embed="rId2"/>
          <a:srcRect/>
          <a:stretch>
            <a:fillRect/>
          </a:stretch>
        </p:blipFill>
        <p:spPr bwMode="auto">
          <a:xfrm>
            <a:off x="0" y="0"/>
            <a:ext cx="4343400" cy="6858000"/>
          </a:xfrm>
          <a:prstGeom prst="rect">
            <a:avLst/>
          </a:prstGeom>
          <a:noFill/>
        </p:spPr>
      </p:pic>
      <p:pic>
        <p:nvPicPr>
          <p:cNvPr id="6148" name="Picture 4" descr="http://www.international.ku.edu/sites/international.drupal.ku.edu/files/images/galleries/passport%20U.S..jpg"/>
          <p:cNvPicPr>
            <a:picLocks noChangeAspect="1" noChangeArrowheads="1"/>
          </p:cNvPicPr>
          <p:nvPr/>
        </p:nvPicPr>
        <p:blipFill>
          <a:blip r:embed="rId3"/>
          <a:srcRect/>
          <a:stretch>
            <a:fillRect/>
          </a:stretch>
        </p:blipFill>
        <p:spPr bwMode="auto">
          <a:xfrm>
            <a:off x="4343400" y="0"/>
            <a:ext cx="4800600" cy="6858000"/>
          </a:xfrm>
          <a:prstGeom prst="rect">
            <a:avLst/>
          </a:prstGeom>
          <a:noFill/>
        </p:spPr>
      </p:pic>
      <p:sp>
        <p:nvSpPr>
          <p:cNvPr id="3" name="Content Placeholder 2"/>
          <p:cNvSpPr>
            <a:spLocks noGrp="1"/>
          </p:cNvSpPr>
          <p:nvPr>
            <p:ph idx="1"/>
          </p:nvPr>
        </p:nvSpPr>
        <p:spPr/>
        <p:txBody>
          <a:bodyPr/>
          <a:lstStyle/>
          <a:p>
            <a:r>
              <a:rPr lang="en-US" dirty="0" smtClean="0">
                <a:solidFill>
                  <a:schemeClr val="accent6"/>
                </a:solidFill>
              </a:rPr>
              <a:t>It would cost 152.85 to have a passport delivered over night. I will now have 1520.15$</a:t>
            </a:r>
            <a:endParaRPr lang="en-US" dirty="0">
              <a:solidFill>
                <a:schemeClr val="accent6"/>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cdn.sheknows.com/articles/crave/vaccine(1).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itle 1"/>
          <p:cNvSpPr>
            <a:spLocks noGrp="1"/>
          </p:cNvSpPr>
          <p:nvPr>
            <p:ph type="title"/>
          </p:nvPr>
        </p:nvSpPr>
        <p:spPr/>
        <p:txBody>
          <a:bodyPr/>
          <a:lstStyle/>
          <a:p>
            <a:r>
              <a:rPr lang="en-US" dirty="0" smtClean="0"/>
              <a:t>Vaccines</a:t>
            </a:r>
            <a:endParaRPr lang="en-US" dirty="0"/>
          </a:p>
        </p:txBody>
      </p:sp>
      <p:sp>
        <p:nvSpPr>
          <p:cNvPr id="3" name="Content Placeholder 2"/>
          <p:cNvSpPr>
            <a:spLocks noGrp="1"/>
          </p:cNvSpPr>
          <p:nvPr>
            <p:ph idx="1"/>
          </p:nvPr>
        </p:nvSpPr>
        <p:spPr/>
        <p:txBody>
          <a:bodyPr>
            <a:normAutofit lnSpcReduction="10000"/>
          </a:bodyPr>
          <a:lstStyle/>
          <a:p>
            <a:r>
              <a:rPr lang="en-US" dirty="0" smtClean="0">
                <a:solidFill>
                  <a:srgbClr val="C00000"/>
                </a:solidFill>
              </a:rPr>
              <a:t>All travelers</a:t>
            </a:r>
          </a:p>
          <a:p>
            <a:r>
              <a:rPr lang="en-US" dirty="0">
                <a:solidFill>
                  <a:srgbClr val="C00000"/>
                </a:solidFill>
              </a:rPr>
              <a:t>Routine vaccines</a:t>
            </a:r>
            <a:endParaRPr lang="en-US" dirty="0" smtClean="0">
              <a:solidFill>
                <a:srgbClr val="C00000"/>
              </a:solidFill>
            </a:endParaRPr>
          </a:p>
          <a:p>
            <a:r>
              <a:rPr lang="en-US" dirty="0" smtClean="0">
                <a:solidFill>
                  <a:srgbClr val="C00000"/>
                </a:solidFill>
              </a:rPr>
              <a:t>Most travelers </a:t>
            </a:r>
          </a:p>
          <a:p>
            <a:r>
              <a:rPr lang="en-US" dirty="0">
                <a:solidFill>
                  <a:srgbClr val="C00000"/>
                </a:solidFill>
              </a:rPr>
              <a:t>Hepatitis A</a:t>
            </a:r>
            <a:endParaRPr lang="en-US" dirty="0" smtClean="0">
              <a:solidFill>
                <a:srgbClr val="C00000"/>
              </a:solidFill>
            </a:endParaRPr>
          </a:p>
          <a:p>
            <a:r>
              <a:rPr lang="en-US" dirty="0" smtClean="0">
                <a:solidFill>
                  <a:srgbClr val="C00000"/>
                </a:solidFill>
              </a:rPr>
              <a:t>Some travelers</a:t>
            </a:r>
          </a:p>
          <a:p>
            <a:r>
              <a:rPr lang="en-US" dirty="0" smtClean="0">
                <a:solidFill>
                  <a:srgbClr val="C00000"/>
                </a:solidFill>
              </a:rPr>
              <a:t>Rabies</a:t>
            </a:r>
          </a:p>
          <a:p>
            <a:r>
              <a:rPr lang="en-US" dirty="0">
                <a:solidFill>
                  <a:srgbClr val="C00000"/>
                </a:solidFill>
              </a:rPr>
              <a:t>Japanese </a:t>
            </a:r>
            <a:r>
              <a:rPr lang="en-US" dirty="0" smtClean="0">
                <a:solidFill>
                  <a:srgbClr val="C00000"/>
                </a:solidFill>
              </a:rPr>
              <a:t>Encephalitis</a:t>
            </a:r>
          </a:p>
          <a:p>
            <a:r>
              <a:rPr lang="en-US" dirty="0">
                <a:solidFill>
                  <a:srgbClr val="C00000"/>
                </a:solidFill>
              </a:rPr>
              <a:t>Hepatitis </a:t>
            </a:r>
            <a:r>
              <a:rPr lang="en-US" dirty="0" smtClean="0">
                <a:solidFill>
                  <a:srgbClr val="C00000"/>
                </a:solidFill>
              </a:rPr>
              <a:t>B</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Russian Ruble</a:t>
            </a:r>
            <a:endParaRPr lang="en-US" dirty="0"/>
          </a:p>
        </p:txBody>
      </p:sp>
      <p:sp>
        <p:nvSpPr>
          <p:cNvPr id="3" name="Content Placeholder 2"/>
          <p:cNvSpPr>
            <a:spLocks noGrp="1"/>
          </p:cNvSpPr>
          <p:nvPr>
            <p:ph idx="1"/>
          </p:nvPr>
        </p:nvSpPr>
        <p:spPr/>
        <p:txBody>
          <a:bodyPr/>
          <a:lstStyle/>
          <a:p>
            <a:r>
              <a:rPr lang="en-US" dirty="0"/>
              <a:t>49,650.60 </a:t>
            </a:r>
            <a:r>
              <a:rPr lang="en-US" dirty="0" smtClean="0"/>
              <a:t>RUB</a:t>
            </a:r>
          </a:p>
          <a:p>
            <a:r>
              <a:rPr lang="en-US" dirty="0"/>
              <a:t>1 RUB = 0.0306169 USD</a:t>
            </a:r>
          </a:p>
        </p:txBody>
      </p:sp>
      <p:pic>
        <p:nvPicPr>
          <p:cNvPr id="17410" name="Picture 2" descr="http://www.etftrends.com/wp-content/uploads/2011/08/image003.jpg"/>
          <p:cNvPicPr>
            <a:picLocks noChangeAspect="1" noChangeArrowheads="1"/>
          </p:cNvPicPr>
          <p:nvPr/>
        </p:nvPicPr>
        <p:blipFill>
          <a:blip r:embed="rId2"/>
          <a:srcRect/>
          <a:stretch>
            <a:fillRect/>
          </a:stretch>
        </p:blipFill>
        <p:spPr bwMode="auto">
          <a:xfrm>
            <a:off x="0" y="2971800"/>
            <a:ext cx="9144000" cy="38862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upload.wikimedia.org/wikipedia/commons/thumb/8/84/Panorama_360_Red_Square_edit.jpg/1200px-Panorama_360_Red_Square_edit.jpg"/>
          <p:cNvPicPr>
            <a:picLocks noChangeAspect="1" noChangeArrowheads="1"/>
          </p:cNvPicPr>
          <p:nvPr/>
        </p:nvPicPr>
        <p:blipFill>
          <a:blip r:embed="rId2"/>
          <a:srcRect/>
          <a:stretch>
            <a:fillRect/>
          </a:stretch>
        </p:blipFill>
        <p:spPr bwMode="auto">
          <a:xfrm>
            <a:off x="0" y="-381000"/>
            <a:ext cx="9144000" cy="7239000"/>
          </a:xfrm>
          <a:prstGeom prst="rect">
            <a:avLst/>
          </a:prstGeom>
          <a:noFill/>
        </p:spPr>
      </p:pic>
      <p:sp>
        <p:nvSpPr>
          <p:cNvPr id="2" name="Title 1"/>
          <p:cNvSpPr>
            <a:spLocks noGrp="1"/>
          </p:cNvSpPr>
          <p:nvPr>
            <p:ph type="title"/>
          </p:nvPr>
        </p:nvSpPr>
        <p:spPr/>
        <p:txBody>
          <a:bodyPr/>
          <a:lstStyle/>
          <a:p>
            <a:r>
              <a:rPr lang="en-US" dirty="0" smtClean="0"/>
              <a:t>Red Square</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solidFill>
                  <a:srgbClr val="C00000"/>
                </a:solidFill>
              </a:rPr>
              <a:t>	</a:t>
            </a:r>
            <a:r>
              <a:rPr lang="en-US" dirty="0" smtClean="0">
                <a:solidFill>
                  <a:schemeClr val="accent5"/>
                </a:solidFill>
              </a:rPr>
              <a:t>On </a:t>
            </a:r>
            <a:r>
              <a:rPr lang="en-US" dirty="0">
                <a:solidFill>
                  <a:schemeClr val="accent5"/>
                </a:solidFill>
              </a:rPr>
              <a:t>the Eastern side of the square is the GUM department store, and next to it the restored Kazan Cathedral. The Northern side is occupied by the State Historical Museum, whose outlines echo those of Kremlin towers. The Iberian Gate and Chapel have been rebuilt to the Northwest.</a:t>
            </a:r>
          </a:p>
          <a:p>
            <a:pPr>
              <a:buNone/>
            </a:pPr>
            <a:r>
              <a:rPr lang="en-US" dirty="0" smtClean="0">
                <a:solidFill>
                  <a:schemeClr val="accent5"/>
                </a:solidFill>
              </a:rPr>
              <a:t>	The </a:t>
            </a:r>
            <a:r>
              <a:rPr lang="en-US" dirty="0">
                <a:solidFill>
                  <a:schemeClr val="accent5"/>
                </a:solidFill>
              </a:rPr>
              <a:t>only sculptured monument on the square is a bronze statue of </a:t>
            </a:r>
            <a:r>
              <a:rPr lang="en-US" dirty="0" err="1">
                <a:solidFill>
                  <a:schemeClr val="accent5"/>
                </a:solidFill>
              </a:rPr>
              <a:t>Kuzma</a:t>
            </a:r>
            <a:r>
              <a:rPr lang="en-US" dirty="0">
                <a:solidFill>
                  <a:schemeClr val="accent5"/>
                </a:solidFill>
              </a:rPr>
              <a:t> </a:t>
            </a:r>
            <a:r>
              <a:rPr lang="en-US" dirty="0" err="1">
                <a:solidFill>
                  <a:schemeClr val="accent5"/>
                </a:solidFill>
              </a:rPr>
              <a:t>Minin</a:t>
            </a:r>
            <a:r>
              <a:rPr lang="en-US" dirty="0">
                <a:solidFill>
                  <a:schemeClr val="accent5"/>
                </a:solidFill>
              </a:rPr>
              <a:t> and Dmitry </a:t>
            </a:r>
            <a:r>
              <a:rPr lang="en-US" dirty="0" err="1">
                <a:solidFill>
                  <a:schemeClr val="accent5"/>
                </a:solidFill>
              </a:rPr>
              <a:t>Pozharsky</a:t>
            </a:r>
            <a:r>
              <a:rPr lang="en-US" dirty="0">
                <a:solidFill>
                  <a:schemeClr val="accent5"/>
                </a:solidFill>
              </a:rPr>
              <a:t>, who helped to clear Moscow from the Polish invaders in 1612, during the Times of Trouble. Nearby is the </a:t>
            </a:r>
            <a:r>
              <a:rPr lang="en-US" dirty="0" err="1">
                <a:solidFill>
                  <a:schemeClr val="accent5"/>
                </a:solidFill>
              </a:rPr>
              <a:t>so‑called</a:t>
            </a:r>
            <a:r>
              <a:rPr lang="en-US" dirty="0">
                <a:solidFill>
                  <a:schemeClr val="accent5"/>
                </a:solidFill>
              </a:rPr>
              <a:t> Lobnoye Mesto, a circular platform where public ceremonies used to take place. Both the </a:t>
            </a:r>
            <a:r>
              <a:rPr lang="en-US" dirty="0" err="1">
                <a:solidFill>
                  <a:schemeClr val="accent5"/>
                </a:solidFill>
              </a:rPr>
              <a:t>Minin</a:t>
            </a:r>
            <a:r>
              <a:rPr lang="en-US" dirty="0">
                <a:solidFill>
                  <a:schemeClr val="accent5"/>
                </a:solidFill>
              </a:rPr>
              <a:t> and </a:t>
            </a:r>
            <a:r>
              <a:rPr lang="en-US" dirty="0" err="1">
                <a:solidFill>
                  <a:schemeClr val="accent5"/>
                </a:solidFill>
              </a:rPr>
              <a:t>Pozharskiy</a:t>
            </a:r>
            <a:r>
              <a:rPr lang="en-US" dirty="0">
                <a:solidFill>
                  <a:schemeClr val="accent5"/>
                </a:solidFill>
              </a:rPr>
              <a:t> statue and the Lobnoye Mesto were once located more centrally in Red Square but were moved to their current locations to facilitate the large military parades of the Soviet era. The square itself is around 330 meters (1,100 ft) long and 70 meters (230 ft) wide</a:t>
            </a:r>
            <a:r>
              <a:rPr lang="en-US" dirty="0" smtClean="0">
                <a:solidFill>
                  <a:schemeClr val="accent5"/>
                </a:solidFill>
              </a:rPr>
              <a:t>.</a:t>
            </a:r>
            <a:r>
              <a:rPr lang="en-US" dirty="0">
                <a:solidFill>
                  <a:schemeClr val="accent5"/>
                </a:solidFill>
              </a:rPr>
              <a:t> The buildings surrounding the Square are all significant in some respect. Lenin's Mausoleum, for example, contains the embalmed body of Vladimir </a:t>
            </a:r>
            <a:r>
              <a:rPr lang="en-US" dirty="0" err="1">
                <a:solidFill>
                  <a:schemeClr val="accent5"/>
                </a:solidFill>
              </a:rPr>
              <a:t>Ilyich</a:t>
            </a:r>
            <a:r>
              <a:rPr lang="en-US" dirty="0">
                <a:solidFill>
                  <a:schemeClr val="accent5"/>
                </a:solidFill>
              </a:rPr>
              <a:t> Lenin, the founder of the Soviet Union. Nearby to the South is the elaborate brightly domed Saint Basil's Cathedral and the palaces and cathedrals of the Kremlin.</a:t>
            </a: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62</Words>
  <Application>Microsoft Office PowerPoint</Application>
  <PresentationFormat>On-screen Show (4:3)</PresentationFormat>
  <Paragraphs>20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Russia trip</vt:lpstr>
      <vt:lpstr>Cost</vt:lpstr>
      <vt:lpstr>Slide 3</vt:lpstr>
      <vt:lpstr>Vaccines</vt:lpstr>
      <vt:lpstr>Russian Ruble</vt:lpstr>
      <vt:lpstr>Red Square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 trip</dc:title>
  <dc:creator>Sam</dc:creator>
  <cp:lastModifiedBy>Sam</cp:lastModifiedBy>
  <cp:revision>3</cp:revision>
  <dcterms:created xsi:type="dcterms:W3CDTF">2013-12-10T02:21:25Z</dcterms:created>
  <dcterms:modified xsi:type="dcterms:W3CDTF">2013-12-10T02:50:17Z</dcterms:modified>
</cp:coreProperties>
</file>